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6.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github.com/braddelong/public-files/blob/master/econ-135-lecture-6.pptx" TargetMode="External"/><Relationship Id="rId5" Type="http://schemas.openxmlformats.org/officeDocument/2006/relationships/hyperlink" Target="https://delong.typepad.com/files/ober-agamemnon-selections.pdf" TargetMode="External"/><Relationship Id="rId6" Type="http://schemas.openxmlformats.org/officeDocument/2006/relationships/hyperlink" Target="https://delong.typepad.com/finley-technical.pdf" TargetMode="External"/><Relationship Id="rId7" Type="http://schemas.openxmlformats.org/officeDocument/2006/relationships/hyperlink" Target="https://github.com/braddelong/public-files/blob/master/econ-135-lecture-7.pptx" TargetMode="External"/><Relationship Id="rId8" Type="http://schemas.openxmlformats.org/officeDocument/2006/relationships/hyperlink" Target="https://bcourses.berkeley.edu/courses/1487685/assignments/8065916" TargetMode="External"/><Relationship Id="rId9" Type="http://schemas.openxmlformats.org/officeDocument/2006/relationships/hyperlink" Target="https://delong.typepad.com/files/berry-smith.pdf" TargetMode="External"/><Relationship Id="rId10" Type="http://schemas.openxmlformats.org/officeDocument/2006/relationships/hyperlink" Target="https://github.com/braddelong/public-files/blob/master/econ-135-lecture-8.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png"/><Relationship Id="rId6" Type="http://schemas.openxmlformats.org/officeDocument/2006/relationships/image" Target="../media/image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6:…"/>
          <p:cNvSpPr txBox="1"/>
          <p:nvPr>
            <p:ph type="title" idx="4294967295"/>
          </p:nvPr>
        </p:nvSpPr>
        <p:spPr>
          <a:xfrm>
            <a:off x="277663" y="-1"/>
            <a:ext cx="8572501" cy="2540001"/>
          </a:xfrm>
          <a:prstGeom prst="rect">
            <a:avLst/>
          </a:prstGeom>
        </p:spPr>
        <p:txBody>
          <a:bodyPr>
            <a:normAutofit fontScale="100000" lnSpcReduction="0"/>
          </a:bodyPr>
          <a:lstStyle/>
          <a:p>
            <a:pPr defTabSz="397763">
              <a:defRPr sz="5220"/>
            </a:pPr>
            <a:r>
              <a:t>Lecture 6:</a:t>
            </a:r>
          </a:p>
          <a:p>
            <a:pPr defTabSz="397763">
              <a:defRPr sz="5220"/>
            </a:pPr>
            <a:r>
              <a:t>2.2. Ancient Empires: “Efflorescences” and Falls</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52043">
              <a:spcBef>
                <a:spcPts val="900"/>
              </a:spcBef>
              <a:buSzTx/>
              <a:buFontTx/>
              <a:buNone/>
              <a:defRPr b="1" sz="2772">
                <a:latin typeface="+mj-lt"/>
                <a:ea typeface="+mj-ea"/>
                <a:cs typeface="+mj-cs"/>
                <a:sym typeface="Helvetica"/>
              </a:defRPr>
            </a:pPr>
          </a:p>
          <a:p>
            <a:pPr marL="0" indent="0" algn="ctr" defTabSz="352043">
              <a:spcBef>
                <a:spcPts val="900"/>
              </a:spcBef>
              <a:buSzTx/>
              <a:buFontTx/>
              <a:buNone/>
              <a:defRPr b="1" sz="2772">
                <a:latin typeface="+mj-lt"/>
                <a:ea typeface="+mj-ea"/>
                <a:cs typeface="+mj-cs"/>
                <a:sym typeface="Helvetica"/>
              </a:defRPr>
            </a:pPr>
            <a:r>
              <a:t>Brad DeLong</a:t>
            </a:r>
          </a:p>
          <a:p>
            <a:pPr marL="0" indent="0" algn="ctr" defTabSz="352043">
              <a:spcBef>
                <a:spcPts val="900"/>
              </a:spcBef>
              <a:buSzTx/>
              <a:buFontTx/>
              <a:buNone/>
              <a:defRPr sz="1848">
                <a:latin typeface="+mj-lt"/>
                <a:ea typeface="+mj-ea"/>
                <a:cs typeface="+mj-cs"/>
                <a:sym typeface="Helvetica"/>
              </a:defRPr>
            </a:pPr>
            <a:r>
              <a:t>Department of Economics and Blum Center, U.C. Berkeley, &amp; WCEG</a:t>
            </a:r>
          </a:p>
          <a:p>
            <a:pPr marL="0" indent="0" algn="ctr" defTabSz="352043">
              <a:spcBef>
                <a:spcPts val="900"/>
              </a:spcBef>
              <a:buSzTx/>
              <a:buFontTx/>
              <a:buNone/>
              <a:defRPr sz="1848">
                <a:latin typeface="+mj-lt"/>
                <a:ea typeface="+mj-ea"/>
                <a:cs typeface="+mj-cs"/>
                <a:sym typeface="Helvetica"/>
              </a:defRPr>
            </a:pPr>
            <a:r>
              <a:t>last revised: 2020-02-06</a:t>
            </a:r>
          </a:p>
          <a:p>
            <a:pPr marL="0" indent="0" algn="ctr" defTabSz="352043">
              <a:spcBef>
                <a:spcPts val="900"/>
              </a:spcBef>
              <a:buSzTx/>
              <a:buFontTx/>
              <a:buNone/>
              <a:defRPr sz="1848">
                <a:latin typeface="+mj-lt"/>
                <a:ea typeface="+mj-ea"/>
                <a:cs typeface="+mj-cs"/>
                <a:sym typeface="Helvetica"/>
              </a:defRPr>
            </a:pPr>
            <a:r>
              <a:t>for presentation: 2020-02-11</a:t>
            </a: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232">
                <a:latin typeface="+mj-lt"/>
                <a:ea typeface="+mj-ea"/>
                <a:cs typeface="+mj-cs"/>
                <a:sym typeface="Helvetica"/>
              </a:defRPr>
            </a:pPr>
            <a:r>
              <a:t>Original course by Melissa Dell (Harvard Econ 1342), revised by Brad DeLong, research assistance by Anish Biligiri</a:t>
            </a:r>
          </a:p>
          <a:p>
            <a:pPr marL="0" indent="0" algn="ctr" defTabSz="352043">
              <a:spcBef>
                <a:spcPts val="900"/>
              </a:spcBef>
              <a:buSzTx/>
              <a:buFontTx/>
              <a:buNone/>
              <a:defRPr sz="1232">
                <a:latin typeface="+mj-lt"/>
                <a:ea typeface="+mj-ea"/>
                <a:cs typeface="+mj-cs"/>
                <a:sym typeface="Helvetica"/>
              </a:defRPr>
            </a:pPr>
          </a:p>
          <a:p>
            <a:pPr marL="0" indent="0" algn="ctr" defTabSz="352043">
              <a:spcBef>
                <a:spcPts val="900"/>
              </a:spcBef>
              <a:buSzTx/>
              <a:buFontTx/>
              <a:buNone/>
              <a:defRPr sz="1078">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https://github.com/braddelong/public-files/blob/master/econ-135-lecture-6.pptx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The Rise of Rom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a:t>
            </a:r>
          </a:p>
        </p:txBody>
      </p:sp>
      <p:sp>
        <p:nvSpPr>
          <p:cNvPr id="7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9"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80"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8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4"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85"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86"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8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0"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91"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92"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93"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94" name="Image" descr="Image"/>
          <p:cNvPicPr>
            <a:picLocks noChangeAspect="1"/>
          </p:cNvPicPr>
          <p:nvPr/>
        </p:nvPicPr>
        <p:blipFill>
          <a:blip r:embed="rId5">
            <a:extLst/>
          </a:blip>
          <a:stretch>
            <a:fillRect/>
          </a:stretch>
        </p:blipFill>
        <p:spPr>
          <a:xfrm>
            <a:off x="2779027" y="1269999"/>
            <a:ext cx="3148343" cy="2101560"/>
          </a:xfrm>
          <a:prstGeom prst="rect">
            <a:avLst/>
          </a:prstGeom>
          <a:ln w="12700">
            <a:miter lim="400000"/>
          </a:ln>
        </p:spPr>
      </p:pic>
      <p:pic>
        <p:nvPicPr>
          <p:cNvPr id="95" name="Image" descr="Image"/>
          <p:cNvPicPr>
            <a:picLocks noChangeAspect="1"/>
          </p:cNvPicPr>
          <p:nvPr/>
        </p:nvPicPr>
        <p:blipFill>
          <a:blip r:embed="rId6">
            <a:extLst/>
          </a:blip>
          <a:stretch>
            <a:fillRect/>
          </a:stretch>
        </p:blipFill>
        <p:spPr>
          <a:xfrm>
            <a:off x="2837304"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Pottery Mountain in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Pottery Mountain in Rome</a:t>
            </a:r>
          </a:p>
        </p:txBody>
      </p:sp>
      <p:sp>
        <p:nvSpPr>
          <p:cNvPr id="9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9" name="53 million broken amphorae"/>
          <p:cNvSpPr txBox="1"/>
          <p:nvPr>
            <p:ph type="body" sz="quarter" idx="4294967295"/>
          </p:nvPr>
        </p:nvSpPr>
        <p:spPr>
          <a:xfrm>
            <a:off x="277663" y="1270000"/>
            <a:ext cx="8572501" cy="627301"/>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53 million broken amphorae</a:t>
            </a:r>
          </a:p>
        </p:txBody>
      </p:sp>
      <p:pic>
        <p:nvPicPr>
          <p:cNvPr id="100" name="Image" descr="Image"/>
          <p:cNvPicPr>
            <a:picLocks noChangeAspect="1"/>
          </p:cNvPicPr>
          <p:nvPr/>
        </p:nvPicPr>
        <p:blipFill>
          <a:blip r:embed="rId2">
            <a:extLst/>
          </a:blip>
          <a:stretch>
            <a:fillRect/>
          </a:stretch>
        </p:blipFill>
        <p:spPr>
          <a:xfrm>
            <a:off x="277663" y="1897300"/>
            <a:ext cx="5085528" cy="3674943"/>
          </a:xfrm>
          <a:prstGeom prst="rect">
            <a:avLst/>
          </a:prstGeom>
          <a:ln w="12700">
            <a:miter lim="400000"/>
          </a:ln>
        </p:spPr>
      </p:pic>
      <p:pic>
        <p:nvPicPr>
          <p:cNvPr id="101" name="Image" descr="Image"/>
          <p:cNvPicPr>
            <a:picLocks noChangeAspect="1"/>
          </p:cNvPicPr>
          <p:nvPr/>
        </p:nvPicPr>
        <p:blipFill>
          <a:blip r:embed="rId3">
            <a:extLst/>
          </a:blip>
          <a:stretch>
            <a:fillRect/>
          </a:stretch>
        </p:blipFill>
        <p:spPr>
          <a:xfrm>
            <a:off x="4831521" y="1897300"/>
            <a:ext cx="4018643" cy="367494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Republic to Empir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Republic to Empire</a:t>
            </a:r>
          </a:p>
        </p:txBody>
      </p:sp>
      <p:sp>
        <p:nvSpPr>
          <p:cNvPr id="10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5"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108"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111"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114"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Three Great Plagues</a:t>
            </a:r>
          </a:p>
        </p:txBody>
      </p:sp>
      <p:sp>
        <p:nvSpPr>
          <p:cNvPr id="117"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Big Ideas: Lecture 6: Ancient Empir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6: Ancient Empires</a:t>
            </a:r>
          </a:p>
        </p:txBody>
      </p:sp>
      <p:sp>
        <p:nvSpPr>
          <p:cNvPr id="120" name="Takeaways from this lecture:…"/>
          <p:cNvSpPr txBox="1"/>
          <p:nvPr>
            <p:ph type="body" sz="half" idx="4294967295"/>
          </p:nvPr>
        </p:nvSpPr>
        <p:spPr>
          <a:xfrm>
            <a:off x="277663" y="1270000"/>
            <a:ext cx="3748415"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pic>
        <p:nvPicPr>
          <p:cNvPr id="121" name="Image" descr="Image"/>
          <p:cNvPicPr>
            <a:picLocks noChangeAspect="1"/>
          </p:cNvPicPr>
          <p:nvPr/>
        </p:nvPicPr>
        <p:blipFill>
          <a:blip r:embed="rId2">
            <a:extLst/>
          </a:blip>
          <a:srcRect l="0" t="22820" r="0" b="0"/>
          <a:stretch>
            <a:fillRect/>
          </a:stretch>
        </p:blipFill>
        <p:spPr>
          <a:xfrm>
            <a:off x="4026077" y="1270000"/>
            <a:ext cx="4888352" cy="2874522"/>
          </a:xfrm>
          <a:prstGeom prst="rect">
            <a:avLst/>
          </a:prstGeom>
          <a:ln w="12700">
            <a:miter lim="400000"/>
          </a:ln>
        </p:spPr>
      </p:pic>
      <p:pic>
        <p:nvPicPr>
          <p:cNvPr id="122" name="Image" descr="Image"/>
          <p:cNvPicPr>
            <a:picLocks noChangeAspect="1"/>
          </p:cNvPicPr>
          <p:nvPr/>
        </p:nvPicPr>
        <p:blipFill>
          <a:blip r:embed="rId3">
            <a:extLst/>
          </a:blip>
          <a:stretch>
            <a:fillRect/>
          </a:stretch>
        </p:blipFill>
        <p:spPr>
          <a:xfrm>
            <a:off x="4025894" y="4076578"/>
            <a:ext cx="4888494" cy="250386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6. Civilizational &quot;Efflorescences&quot; and Imperial Declines (Feb 11):…"/>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38327">
              <a:spcBef>
                <a:spcPts val="0"/>
              </a:spcBef>
              <a:buSzTx/>
              <a:buFontTx/>
              <a:buNone/>
              <a:defRPr b="1" sz="1776">
                <a:latin typeface="+mj-lt"/>
                <a:ea typeface="+mj-ea"/>
                <a:cs typeface="+mj-cs"/>
                <a:sym typeface="Helvetica"/>
              </a:defRPr>
            </a:pPr>
            <a:r>
              <a:t>6. Civilizational "Efflorescences" and Imperial Declines (Feb 11):</a:t>
            </a:r>
            <a:endParaRPr b="0"/>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Willem M. Jongman (2007): </a:t>
            </a:r>
            <a:r>
              <a:rPr i="1"/>
              <a:t>Gibbon was Right: The Decline and Fall of the Roman Economy</a:t>
            </a:r>
            <a:r>
              <a:t>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Peter Temin:</a:t>
            </a:r>
            <a:r>
              <a:rPr i="1"/>
              <a:t> The Roman Market Economy</a:t>
            </a:r>
            <a:r>
              <a:t>,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https://github.com/braddelong/public-files/blob/master/econ-135-lecture-6.pptx</a:t>
            </a:r>
            <a:r>
              <a:rPr b="0"/>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Finish</a:t>
            </a:r>
            <a:r>
              <a:t>: Assignment 4: Malthusian economies paper; due Feb 12</a:t>
            </a:r>
          </a:p>
          <a:p>
            <a:pPr marL="0" indent="0" defTabSz="338327">
              <a:spcBef>
                <a:spcPts val="0"/>
              </a:spcBef>
              <a:buSzTx/>
              <a:buFontTx/>
              <a:buNone/>
              <a:defRPr sz="1776">
                <a:latin typeface="Times New Roman"/>
                <a:ea typeface="Times New Roman"/>
                <a:cs typeface="Times New Roman"/>
                <a:sym typeface="Times New Roman"/>
              </a:defRPr>
            </a:pPr>
          </a:p>
          <a:p>
            <a:pPr marL="0" indent="0" defTabSz="338327">
              <a:spcBef>
                <a:spcPts val="0"/>
              </a:spcBef>
              <a:buSzTx/>
              <a:buFontTx/>
              <a:buNone/>
              <a:defRPr b="1" sz="1776">
                <a:latin typeface="+mj-lt"/>
                <a:ea typeface="+mj-ea"/>
                <a:cs typeface="+mj-cs"/>
                <a:sym typeface="Helvetica"/>
              </a:defRPr>
            </a:pPr>
            <a:r>
              <a:t>7. Why Was Pre-Industrial Progress so Slow on Average? (Feb 13):</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Josh Ober (2019): </a:t>
            </a:r>
            <a:r>
              <a:rPr i="1"/>
              <a:t>Agamemnon's Cluelessness</a:t>
            </a:r>
            <a:r>
              <a:t>,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Moses Finley: </a:t>
            </a:r>
            <a:r>
              <a:rPr i="1"/>
              <a:t>Technical Innovation and Economic Progress in the Ancient World</a:t>
            </a:r>
            <a:r>
              <a:t> &lt;</a:t>
            </a:r>
            <a:r>
              <a:rPr u="sng">
                <a:solidFill>
                  <a:srgbClr val="0000FF"/>
                </a:solidFill>
                <a:uFill>
                  <a:solidFill>
                    <a:srgbClr val="0000FF"/>
                  </a:solidFill>
                </a:uFill>
                <a:hlinkClick r:id="rId6" invalidUrl="" action="" tgtFrame="" tooltip="" history="1" highlightClick="0" endSnd="0"/>
              </a:rPr>
              <a:t>https://delong.typepad.com/finley-technical.pdf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7" invalidUrl="" action="" tgtFrame="" tooltip="" history="1" highlightClick="0" endSnd="0"/>
              </a:rPr>
              <a:t>https://github.com/braddelong/public-files/blob/master/econ-135-lecture-7.pptx</a:t>
            </a:r>
            <a:r>
              <a:rPr b="0"/>
              <a:t>&gt;</a:t>
            </a:r>
            <a:endParaRPr b="0"/>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Start: </a:t>
            </a:r>
            <a:r>
              <a:rPr b="0"/>
              <a:t>Assignment 5: Simulations with the Solow growth model; due Feb 19</a:t>
            </a:r>
            <a:r>
              <a:t> </a:t>
            </a:r>
            <a:r>
              <a:rPr b="0"/>
              <a:t>&lt;</a:t>
            </a:r>
            <a:r>
              <a:rPr b="0" u="sng">
                <a:solidFill>
                  <a:srgbClr val="0000FF"/>
                </a:solidFill>
                <a:uFill>
                  <a:solidFill>
                    <a:srgbClr val="0000FF"/>
                  </a:solidFill>
                </a:uFill>
                <a:hlinkClick r:id="rId8" invalidUrl="" action="" tgtFrame="" tooltip="" history="1" highlightClick="0" endSnd="0"/>
              </a:rPr>
              <a:t>https://bcourses.berkeley.edu/courses/1487685/assignments/8065916</a:t>
            </a:r>
            <a:r>
              <a:rPr b="0"/>
              <a:t>&gt;</a:t>
            </a:r>
          </a:p>
          <a:p>
            <a:pPr marL="148389" indent="-148389" defTabSz="338327">
              <a:spcBef>
                <a:spcPts val="0"/>
              </a:spcBef>
              <a:buFontTx/>
              <a:defRPr sz="1480">
                <a:latin typeface="Times New Roman"/>
                <a:ea typeface="Times New Roman"/>
                <a:cs typeface="Times New Roman"/>
                <a:sym typeface="Times New Roman"/>
              </a:defRPr>
            </a:pPr>
          </a:p>
          <a:p>
            <a:pPr marL="0" indent="0" defTabSz="338327">
              <a:spcBef>
                <a:spcPts val="0"/>
              </a:spcBef>
              <a:buSzTx/>
              <a:buFontTx/>
              <a:buNone/>
              <a:defRPr b="1" sz="1776">
                <a:latin typeface="+mj-lt"/>
                <a:ea typeface="+mj-ea"/>
                <a:cs typeface="+mj-cs"/>
                <a:sym typeface="Helvetica"/>
              </a:defRPr>
            </a:pPr>
            <a:r>
              <a:t>8. Commercial Revolutions (Feb 18):</a:t>
            </a:r>
          </a:p>
          <a:p>
            <a:pPr marL="178067" indent="-178067"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 </a:t>
            </a:r>
            <a:r>
              <a:t>&lt;</a:t>
            </a:r>
            <a:r>
              <a:rPr u="sng">
                <a:solidFill>
                  <a:srgbClr val="0000FF"/>
                </a:solidFill>
                <a:uFill>
                  <a:solidFill>
                    <a:srgbClr val="0000FF"/>
                  </a:solidFill>
                </a:uFill>
                <a:hlinkClick r:id="rId9" invalidUrl="" action="" tgtFrame="" tooltip="" history="1" highlightClick="0" endSnd="0"/>
              </a:rPr>
              <a:t>https://delong.typepad.com/files/berry-smith.pdf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0" invalidUrl="" action="" tgtFrame="" tooltip="" history="1" highlightClick="0" endSnd="0"/>
              </a:rPr>
              <a:t>https://github.com/braddelong/public-files/blob/master/econ-135-lecture-8.pptx</a:t>
            </a:r>
            <a:r>
              <a:rPr b="0"/>
              <a:t>&gt;</a:t>
            </a:r>
          </a:p>
          <a:p>
            <a:pPr marL="178067" indent="-178067"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Finish</a:t>
            </a:r>
            <a:r>
              <a:rPr b="1"/>
              <a:t>:</a:t>
            </a:r>
            <a:r>
              <a:t> Assignment 5: Simulations with the Solow growth model; due Feb 19 &lt;</a:t>
            </a:r>
            <a:r>
              <a:rPr u="sng">
                <a:solidFill>
                  <a:srgbClr val="0000FF"/>
                </a:solidFill>
                <a:uFill>
                  <a:solidFill>
                    <a:srgbClr val="0000FF"/>
                  </a:solidFill>
                </a:uFill>
                <a:hlinkClick r:id="rId8" invalidUrl="" action="" tgtFrame="" tooltip="" history="1" highlightClick="0" endSnd="0"/>
              </a:rPr>
              <a:t>https://bcourses.berkeley.edu/courses/1487685/assignments/8065916</a:t>
            </a:r>
            <a:r>
              <a:t>&gt;</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atch Our Breath…"/>
          <p:cNvSpPr txBox="1"/>
          <p:nvPr>
            <p:ph type="title"/>
          </p:nvPr>
        </p:nvSpPr>
        <p:spPr>
          <a:xfrm>
            <a:off x="276457" y="-1"/>
            <a:ext cx="8572501" cy="1270001"/>
          </a:xfrm>
          <a:prstGeom prst="rect">
            <a:avLst/>
          </a:prstGeom>
        </p:spPr>
        <p:txBody>
          <a:bodyPr/>
          <a:lstStyle/>
          <a:p>
            <a:pPr/>
            <a:r>
              <a:t>Catch Our Breath…</a:t>
            </a:r>
          </a:p>
        </p:txBody>
      </p:sp>
      <p:sp>
        <p:nvSpPr>
          <p:cNvPr id="125"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26"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27"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130"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133"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134"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137"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38"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139"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142"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143"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46"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147"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151"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152"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153"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154"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155"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156"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157"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158"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61"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64"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65"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168"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Preview: Lecture 6: Ancient Empire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Preview: Lecture 6: Ancient Empires</a:t>
            </a:r>
          </a:p>
        </p:txBody>
      </p:sp>
      <p:sp>
        <p:nvSpPr>
          <p:cNvPr id="43" name="What I am going to cover:…"/>
          <p:cNvSpPr txBox="1"/>
          <p:nvPr>
            <p:ph type="body" sz="half" idx="4294967295"/>
          </p:nvPr>
        </p:nvSpPr>
        <p:spPr>
          <a:xfrm>
            <a:off x="277663" y="1270000"/>
            <a:ext cx="4104731"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am going to cover:</a:t>
            </a:r>
          </a:p>
          <a:p>
            <a:pPr marL="240631" indent="-240631">
              <a:spcBef>
                <a:spcPts val="1200"/>
              </a:spcBef>
              <a:buFontTx/>
              <a:defRPr sz="2400">
                <a:latin typeface="Times New Roman"/>
                <a:ea typeface="Times New Roman"/>
                <a:cs typeface="Times New Roman"/>
                <a:sym typeface="Times New Roman"/>
              </a:defRPr>
            </a:pPr>
            <a:r>
              <a:t>“Efflorescences”: prosperity in classical Greece and Rome</a:t>
            </a:r>
          </a:p>
          <a:p>
            <a:pPr marL="240631" indent="-240631">
              <a:spcBef>
                <a:spcPts val="1200"/>
              </a:spcBef>
              <a:buFontTx/>
              <a:defRPr sz="2400">
                <a:latin typeface="Times New Roman"/>
                <a:ea typeface="Times New Roman"/>
                <a:cs typeface="Times New Roman"/>
                <a:sym typeface="Times New Roman"/>
              </a:defRPr>
            </a:pPr>
            <a:r>
              <a:t>The rise of the Roman Empire</a:t>
            </a:r>
          </a:p>
          <a:p>
            <a:pPr marL="240631" indent="-240631">
              <a:spcBef>
                <a:spcPts val="1200"/>
              </a:spcBef>
              <a:buFontTx/>
              <a:defRPr sz="2400">
                <a:latin typeface="Times New Roman"/>
                <a:ea typeface="Times New Roman"/>
                <a:cs typeface="Times New Roman"/>
                <a:sym typeface="Times New Roman"/>
              </a:defRPr>
            </a:pPr>
            <a:r>
              <a:t>Review something…</a:t>
            </a:r>
          </a:p>
          <a:p>
            <a:pPr marL="240631" indent="-240631">
              <a:spcBef>
                <a:spcPts val="1200"/>
              </a:spcBef>
              <a:buFontTx/>
              <a:defRPr sz="2400">
                <a:latin typeface="Times New Roman"/>
                <a:ea typeface="Times New Roman"/>
                <a:cs typeface="Times New Roman"/>
                <a:sym typeface="Times New Roman"/>
              </a:defRPr>
            </a:pPr>
            <a:r>
              <a:t>The fall of the Roman Empire</a:t>
            </a:r>
          </a:p>
          <a:p>
            <a:pPr marL="240631" indent="-240631">
              <a:spcBef>
                <a:spcPts val="1200"/>
              </a:spcBef>
              <a:buFontTx/>
              <a:defRPr sz="2400">
                <a:latin typeface="Times New Roman"/>
                <a:ea typeface="Times New Roman"/>
                <a:cs typeface="Times New Roman"/>
                <a:sym typeface="Times New Roman"/>
              </a:defRPr>
            </a:pPr>
            <a:r>
              <a:t>What’s going to be on the exam?</a:t>
            </a:r>
          </a:p>
          <a:p>
            <a:pPr marL="240631" indent="-240631">
              <a:spcBef>
                <a:spcPts val="1200"/>
              </a:spcBef>
              <a:buFontTx/>
              <a:defRPr sz="2400">
                <a:latin typeface="Times New Roman"/>
                <a:ea typeface="Times New Roman"/>
                <a:cs typeface="Times New Roman"/>
                <a:sym typeface="Times New Roman"/>
              </a:defRPr>
            </a:pPr>
            <a:r>
              <a:t>What are the key takeaways?</a:t>
            </a:r>
          </a:p>
        </p:txBody>
      </p:sp>
      <p:pic>
        <p:nvPicPr>
          <p:cNvPr id="44" name="Image" descr="Image"/>
          <p:cNvPicPr>
            <a:picLocks noChangeAspect="1"/>
          </p:cNvPicPr>
          <p:nvPr/>
        </p:nvPicPr>
        <p:blipFill>
          <a:blip r:embed="rId2">
            <a:extLst/>
          </a:blip>
          <a:srcRect l="0" t="0" r="0" b="2558"/>
          <a:stretch>
            <a:fillRect/>
          </a:stretch>
        </p:blipFill>
        <p:spPr>
          <a:xfrm>
            <a:off x="4382393" y="1269999"/>
            <a:ext cx="4600002" cy="2957985"/>
          </a:xfrm>
          <a:prstGeom prst="rect">
            <a:avLst/>
          </a:prstGeom>
          <a:ln w="12700">
            <a:miter lim="400000"/>
          </a:ln>
        </p:spPr>
      </p:pic>
      <p:pic>
        <p:nvPicPr>
          <p:cNvPr id="45" name="Image" descr="Image"/>
          <p:cNvPicPr>
            <a:picLocks noChangeAspect="1"/>
          </p:cNvPicPr>
          <p:nvPr/>
        </p:nvPicPr>
        <p:blipFill>
          <a:blip r:embed="rId3">
            <a:extLst/>
          </a:blip>
          <a:stretch>
            <a:fillRect/>
          </a:stretch>
        </p:blipFill>
        <p:spPr>
          <a:xfrm>
            <a:off x="4358533" y="4227909"/>
            <a:ext cx="4623999" cy="2441529"/>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71"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72"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75"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76"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79"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80"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183"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184"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185"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186"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187"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188"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19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92"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193"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194"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195"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198"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201"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202"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203"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204"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205"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20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09" name="Eastern Europe after 1348:…"/>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46888">
              <a:spcBef>
                <a:spcPts val="600"/>
              </a:spcBef>
              <a:buSzTx/>
              <a:buFontTx/>
              <a:buNone/>
              <a:defRPr b="1" sz="1296">
                <a:latin typeface="+mj-lt"/>
                <a:ea typeface="+mj-ea"/>
                <a:cs typeface="+mj-cs"/>
                <a:sym typeface="Helvetica"/>
              </a:defRPr>
            </a:pPr>
            <a:r>
              <a:t>Eastern Europe after 1348:</a:t>
            </a:r>
          </a:p>
          <a:p>
            <a:pPr marL="129941" indent="-129941" defTabSz="246888">
              <a:spcBef>
                <a:spcPts val="600"/>
              </a:spcBef>
              <a:buFontTx/>
              <a:defRPr sz="1296">
                <a:latin typeface="Times New Roman"/>
                <a:ea typeface="Times New Roman"/>
                <a:cs typeface="Times New Roman"/>
                <a:sym typeface="Times New Roman"/>
              </a:defRPr>
            </a:pPr>
            <a:r>
              <a:t>The plague seems to have hit most of Europe, and the percentage of people killed was similar across space. </a:t>
            </a:r>
          </a:p>
          <a:p>
            <a:pPr marL="129941" indent="-129941" defTabSz="246888">
              <a:spcBef>
                <a:spcPts val="600"/>
              </a:spcBef>
              <a:buFontTx/>
              <a:defRPr sz="1296">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9941" indent="-129941" defTabSz="246888">
              <a:spcBef>
                <a:spcPts val="600"/>
              </a:spcBef>
              <a:buFontTx/>
              <a:defRPr sz="1296">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9941" indent="-129941" defTabSz="246888">
              <a:spcBef>
                <a:spcPts val="600"/>
              </a:spcBef>
              <a:buFontTx/>
              <a:defRPr sz="1296">
                <a:latin typeface="Times New Roman"/>
                <a:ea typeface="Times New Roman"/>
                <a:cs typeface="Times New Roman"/>
                <a:sym typeface="Times New Roman"/>
              </a:defRPr>
            </a:pPr>
            <a:r>
              <a:t>This contrasts with the English case, and with Western Europe more generally.</a:t>
            </a:r>
          </a:p>
          <a:p>
            <a:pPr marL="129941" indent="-129941" defTabSz="246888">
              <a:spcBef>
                <a:spcPts val="600"/>
              </a:spcBef>
              <a:buFontTx/>
              <a:defRPr sz="1296">
                <a:latin typeface="Times New Roman"/>
                <a:ea typeface="Times New Roman"/>
                <a:cs typeface="Times New Roman"/>
                <a:sym typeface="Times New Roman"/>
              </a:defRPr>
            </a:pPr>
            <a:r>
              <a:t>This phenomenon is known as the Second Serfdom, to distinguish it from the original serfdom which had happened in the early Middle Ages. </a:t>
            </a:r>
          </a:p>
          <a:p>
            <a:pPr marL="129941" indent="-129941" defTabSz="246888">
              <a:spcBef>
                <a:spcPts val="600"/>
              </a:spcBef>
              <a:buFontTx/>
              <a:defRPr sz="1296">
                <a:latin typeface="Times New Roman"/>
                <a:ea typeface="Times New Roman"/>
                <a:cs typeface="Times New Roman"/>
                <a:sym typeface="Times New Roman"/>
              </a:defRPr>
            </a:pPr>
            <a:r>
              <a:t>The effects became especially pronounced after 1500, when Western Europe began to demand the agricultural goods which the East produced such as wheat, rye and livestock. </a:t>
            </a:r>
          </a:p>
          <a:p>
            <a:pPr marL="129941" indent="-129941" defTabSz="246888">
              <a:spcBef>
                <a:spcPts val="600"/>
              </a:spcBef>
              <a:buFontTx/>
              <a:defRPr sz="1296">
                <a:latin typeface="Times New Roman"/>
                <a:ea typeface="Times New Roman"/>
                <a:cs typeface="Times New Roman"/>
                <a:sym typeface="Times New Roman"/>
              </a:defRPr>
            </a:pPr>
            <a:r>
              <a:t>80 percent of the imports of rye into Amsterdam came east from the Elbe, Vistula and Oder river valleys. Soon half of the Netherlands’ booming trade was with Eastern Europe. </a:t>
            </a:r>
          </a:p>
          <a:p>
            <a:pPr marL="129941" indent="-129941" defTabSz="246888">
              <a:spcBef>
                <a:spcPts val="600"/>
              </a:spcBef>
              <a:buFontTx/>
              <a:defRPr sz="1296">
                <a:latin typeface="Times New Roman"/>
                <a:ea typeface="Times New Roman"/>
                <a:cs typeface="Times New Roman"/>
                <a:sym typeface="Times New Roman"/>
              </a:defRPr>
            </a:pPr>
            <a:r>
              <a:t>Eastern landlords ratcheted up their control over the labor force to expand their production.</a:t>
            </a:r>
          </a:p>
          <a:p>
            <a:pPr marL="129941" indent="-129941" defTabSz="246888">
              <a:spcBef>
                <a:spcPts val="600"/>
              </a:spcBef>
              <a:buFontTx/>
              <a:defRPr sz="1296">
                <a:latin typeface="Times New Roman"/>
                <a:ea typeface="Times New Roman"/>
                <a:cs typeface="Times New Roman"/>
                <a:sym typeface="Times New Roman"/>
              </a:defRPr>
            </a:pPr>
            <a:r>
              <a:t>The historical literature emphasizes that the Second Serfdom was distinct and more intense than the original </a:t>
            </a:r>
          </a:p>
          <a:p>
            <a:pPr marL="129941" indent="-129941" defTabSz="246888">
              <a:spcBef>
                <a:spcPts val="600"/>
              </a:spcBef>
              <a:buFontTx/>
              <a:defRPr sz="1296">
                <a:latin typeface="Times New Roman"/>
                <a:ea typeface="Times New Roman"/>
                <a:cs typeface="Times New Roman"/>
                <a:sym typeface="Times New Roman"/>
              </a:defRPr>
            </a:pPr>
            <a:r>
              <a:t>Lords increased the taxes they levied on their tenants. In Mecklenberg in Eastern Germany in 1500, peasants owed only a few days unpaid labor services a year to landowners. By 1550 this was one day a week and by 1600 three days per week. Workers’ children had to work for the lord for free for several years. </a:t>
            </a:r>
          </a:p>
          <a:p>
            <a:pPr marL="129941" indent="-129941" defTabSz="246888">
              <a:spcBef>
                <a:spcPts val="600"/>
              </a:spcBef>
              <a:buFontTx/>
              <a:defRPr sz="1296">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by this time.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Feudal Power and Lordly Competition in England After the Black Death"/>
          <p:cNvSpPr txBox="1"/>
          <p:nvPr>
            <p:ph type="title" idx="4294967295"/>
          </p:nvPr>
        </p:nvSpPr>
        <p:spPr>
          <a:xfrm>
            <a:off x="277663" y="-1"/>
            <a:ext cx="8572501" cy="1270001"/>
          </a:xfrm>
          <a:prstGeom prst="rect">
            <a:avLst/>
          </a:prstGeom>
        </p:spPr>
        <p:txBody>
          <a:bodyPr>
            <a:normAutofit fontScale="100000" lnSpcReduction="0"/>
          </a:bodyPr>
          <a:lstStyle>
            <a:lvl1pPr defTabSz="278892">
              <a:defRPr sz="3660">
                <a:solidFill>
                  <a:srgbClr val="000080"/>
                </a:solidFill>
              </a:defRPr>
            </a:lvl1pPr>
          </a:lstStyle>
          <a:p>
            <a:pPr/>
            <a:r>
              <a:t>Feudal Power and Lordly Competition in England After the Black Death</a:t>
            </a:r>
          </a:p>
        </p:txBody>
      </p:sp>
      <p:sp>
        <p:nvSpPr>
          <p:cNvPr id="21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13" name="What kept English lords from being able to keep a lid on wages post-1348?…"/>
          <p:cNvSpPr txBox="1"/>
          <p:nvPr>
            <p:ph type="body" sz="half" idx="4294967295"/>
          </p:nvPr>
        </p:nvSpPr>
        <p:spPr>
          <a:xfrm>
            <a:off x="277663" y="1270000"/>
            <a:ext cx="3685522" cy="5217160"/>
          </a:xfrm>
          <a:prstGeom prst="rect">
            <a:avLst/>
          </a:prstGeom>
        </p:spPr>
        <p:txBody>
          <a:bodyPr>
            <a:normAutofit fontScale="100000" lnSpcReduction="0"/>
          </a:bodyPr>
          <a:lstStyle/>
          <a:p>
            <a:pPr marL="0" indent="0" defTabSz="224027">
              <a:spcBef>
                <a:spcPts val="500"/>
              </a:spcBef>
              <a:buSzTx/>
              <a:buFontTx/>
              <a:buNone/>
              <a:defRPr b="1" sz="1176">
                <a:latin typeface="+mj-lt"/>
                <a:ea typeface="+mj-ea"/>
                <a:cs typeface="+mj-cs"/>
                <a:sym typeface="Helvetica"/>
              </a:defRPr>
            </a:pPr>
            <a:r>
              <a:t>What kept English lords from being able to keep a lid on wages post-1348?</a:t>
            </a:r>
          </a:p>
          <a:p>
            <a:pPr marL="117909" indent="-117909" defTabSz="224027">
              <a:spcBef>
                <a:spcPts val="500"/>
              </a:spcBef>
              <a:buFontTx/>
              <a:defRPr sz="1176">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marL="117909" indent="-117909" defTabSz="224027">
              <a:spcBef>
                <a:spcPts val="500"/>
              </a:spcBef>
              <a:buFontTx/>
              <a:defRPr sz="1176">
                <a:latin typeface="Times New Roman"/>
                <a:ea typeface="Times New Roman"/>
                <a:cs typeface="Times New Roman"/>
                <a:sym typeface="Times New Roman"/>
              </a:defRPr>
            </a:pPr>
            <a:r>
              <a:t>The economic historian Bruce Campbell has proposed that this may have been because of the differential organization of landholdings in Britain, which increased competition between landowners for workers after the Black Death. </a:t>
            </a:r>
          </a:p>
          <a:p>
            <a:pPr marL="117909" indent="-117909" defTabSz="224027">
              <a:spcBef>
                <a:spcPts val="500"/>
              </a:spcBef>
              <a:buFontTx/>
              <a:defRPr sz="1176">
                <a:latin typeface="Times New Roman"/>
                <a:ea typeface="Times New Roman"/>
                <a:cs typeface="Times New Roman"/>
                <a:sym typeface="Times New Roman"/>
              </a:defRPr>
            </a:pPr>
            <a:r>
              <a:t>After invading England, William the Conqueror rewarded his army by providing them with feudal landholdings. </a:t>
            </a:r>
          </a:p>
          <a:p>
            <a:pPr marL="117909" indent="-117909" defTabSz="224027">
              <a:spcBef>
                <a:spcPts val="500"/>
              </a:spcBef>
              <a:buFontTx/>
              <a:defRPr sz="1176">
                <a:latin typeface="Times New Roman"/>
                <a:ea typeface="Times New Roman"/>
                <a:cs typeface="Times New Roman"/>
                <a:sym typeface="Times New Roman"/>
              </a:defRPr>
            </a:pPr>
            <a:r>
              <a:t>In an effort to prevent these nobles from becoming powerful regional warlords who could challenge the king’s power, each noble received landholdings scattered across the country </a:t>
            </a:r>
          </a:p>
          <a:p>
            <a:pPr marL="117909" indent="-117909" defTabSz="224027">
              <a:spcBef>
                <a:spcPts val="500"/>
              </a:spcBef>
              <a:buFontTx/>
              <a:defRPr sz="1176">
                <a:latin typeface="Times New Roman"/>
                <a:ea typeface="Times New Roman"/>
                <a:cs typeface="Times New Roman"/>
                <a:sym typeface="Times New Roman"/>
              </a:defRPr>
            </a:pPr>
            <a:r>
              <a:t>(The exception was along the Scottish and Welsh borders), where nobles were given large plots for defensive purposes </a:t>
            </a:r>
          </a:p>
          <a:p>
            <a:pPr marL="117909" indent="-117909" defTabSz="224027">
              <a:spcBef>
                <a:spcPts val="500"/>
              </a:spcBef>
              <a:buFontTx/>
              <a:defRPr sz="1176">
                <a:latin typeface="Times New Roman"/>
                <a:ea typeface="Times New Roman"/>
                <a:cs typeface="Times New Roman"/>
                <a:sym typeface="Times New Roman"/>
              </a:defRPr>
            </a:pPr>
            <a:r>
              <a:t>This division of landholdings meant that in a given region, there were many landholders in close proximity.</a:t>
            </a:r>
          </a:p>
          <a:p>
            <a:pPr marL="117909" indent="-117909" defTabSz="224027">
              <a:spcBef>
                <a:spcPts val="500"/>
              </a:spcBef>
              <a:buFontTx/>
              <a:defRPr sz="1176">
                <a:latin typeface="Times New Roman"/>
                <a:ea typeface="Times New Roman"/>
                <a:cs typeface="Times New Roman"/>
                <a:sym typeface="Times New Roman"/>
              </a:defRPr>
            </a:pPr>
            <a:r>
              <a:t>This created intense competitive pressures for labor, particularly in the wake of the Black Death </a:t>
            </a:r>
          </a:p>
          <a:p>
            <a:pPr marL="117909" indent="-117909" defTabSz="224027">
              <a:spcBef>
                <a:spcPts val="500"/>
              </a:spcBef>
              <a:buFontTx/>
              <a:defRPr sz="1176">
                <a:latin typeface="Times New Roman"/>
                <a:ea typeface="Times New Roman"/>
                <a:cs typeface="Times New Roman"/>
                <a:sym typeface="Times New Roman"/>
              </a:defRPr>
            </a:pPr>
            <a:r>
              <a:t>This contrasts to Mexico, where conquistadors were granted vast contiguous tracks of land called encomiendas </a:t>
            </a:r>
          </a:p>
        </p:txBody>
      </p:sp>
      <p:pic>
        <p:nvPicPr>
          <p:cNvPr id="214" name="Image" descr="Image"/>
          <p:cNvPicPr>
            <a:picLocks noChangeAspect="1"/>
          </p:cNvPicPr>
          <p:nvPr/>
        </p:nvPicPr>
        <p:blipFill>
          <a:blip r:embed="rId2">
            <a:extLst/>
          </a:blip>
          <a:stretch>
            <a:fillRect/>
          </a:stretch>
        </p:blipFill>
        <p:spPr>
          <a:xfrm>
            <a:off x="3963184" y="1270000"/>
            <a:ext cx="4886980" cy="4564647"/>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21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18"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219"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Pre-Industrial “Efflorescences” (and Declin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Pre-Industrial “Efflorescences” (and Declines)</a:t>
            </a:r>
          </a:p>
        </p:txBody>
      </p:sp>
      <p:sp>
        <p:nvSpPr>
          <p:cNvPr id="48"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49" name="Image" descr="Image"/>
          <p:cNvPicPr>
            <a:picLocks noChangeAspect="1"/>
          </p:cNvPicPr>
          <p:nvPr/>
        </p:nvPicPr>
        <p:blipFill>
          <a:blip r:embed="rId2">
            <a:extLst/>
          </a:blip>
          <a:stretch>
            <a:fillRect/>
          </a:stretch>
        </p:blipFill>
        <p:spPr>
          <a:xfrm>
            <a:off x="5372638" y="4309944"/>
            <a:ext cx="3477526" cy="1810751"/>
          </a:xfrm>
          <a:prstGeom prst="rect">
            <a:avLst/>
          </a:prstGeom>
          <a:ln w="12700">
            <a:miter lim="400000"/>
          </a:ln>
        </p:spPr>
      </p:pic>
      <p:pic>
        <p:nvPicPr>
          <p:cNvPr id="50"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22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23"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226"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229"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230"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231"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232"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5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54"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55"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56" name="Image" descr="Image"/>
          <p:cNvPicPr>
            <a:picLocks noChangeAspect="1"/>
          </p:cNvPicPr>
          <p:nvPr/>
        </p:nvPicPr>
        <p:blipFill>
          <a:blip r:embed="rId3">
            <a:extLst/>
          </a:blip>
          <a:stretch>
            <a:fillRect/>
          </a:stretch>
        </p:blipFill>
        <p:spPr>
          <a:xfrm>
            <a:off x="5254051" y="3930781"/>
            <a:ext cx="3676538" cy="278937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0"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61" name="Image" descr="Image"/>
          <p:cNvPicPr>
            <a:picLocks noChangeAspect="1"/>
          </p:cNvPicPr>
          <p:nvPr/>
        </p:nvPicPr>
        <p:blipFill>
          <a:blip r:embed="rId2">
            <a:extLst/>
          </a:blip>
          <a:stretch>
            <a:fillRect/>
          </a:stretch>
        </p:blipFill>
        <p:spPr>
          <a:xfrm>
            <a:off x="5702592" y="1269999"/>
            <a:ext cx="3147572" cy="2304106"/>
          </a:xfrm>
          <a:prstGeom prst="rect">
            <a:avLst/>
          </a:prstGeom>
          <a:ln w="12700">
            <a:miter lim="400000"/>
          </a:ln>
        </p:spPr>
      </p:pic>
      <p:pic>
        <p:nvPicPr>
          <p:cNvPr id="62"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65"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66" name="Image" descr="Image"/>
          <p:cNvPicPr>
            <a:picLocks noChangeAspect="1"/>
          </p:cNvPicPr>
          <p:nvPr/>
        </p:nvPicPr>
        <p:blipFill>
          <a:blip r:embed="rId2">
            <a:extLst/>
          </a:blip>
          <a:stretch>
            <a:fillRect/>
          </a:stretch>
        </p:blipFill>
        <p:spPr>
          <a:xfrm>
            <a:off x="5374702" y="1269999"/>
            <a:ext cx="3498720" cy="1845168"/>
          </a:xfrm>
          <a:prstGeom prst="rect">
            <a:avLst/>
          </a:prstGeom>
          <a:ln w="12700">
            <a:miter lim="400000"/>
          </a:ln>
        </p:spPr>
      </p:pic>
      <p:pic>
        <p:nvPicPr>
          <p:cNvPr id="67"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70"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71"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72"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75"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